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60" r:id="rId5"/>
    <p:sldId id="261" r:id="rId6"/>
    <p:sldId id="264" r:id="rId7"/>
    <p:sldId id="282" r:id="rId8"/>
    <p:sldId id="265" r:id="rId9"/>
    <p:sldId id="272" r:id="rId10"/>
    <p:sldId id="283" r:id="rId11"/>
    <p:sldId id="277" r:id="rId12"/>
    <p:sldId id="278" r:id="rId13"/>
    <p:sldId id="279" r:id="rId14"/>
    <p:sldId id="280" r:id="rId15"/>
    <p:sldId id="284" r:id="rId16"/>
    <p:sldId id="28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B8399-CED6-42F5-ACB2-12CA54712A1B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9807C-8AC3-42C9-9F06-588AE56603D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18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9807C-8AC3-42C9-9F06-588AE56603D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58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2790-15A1-0B07-0D55-1CD58F1AA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8E0BE-0352-74E1-FEE9-5055DFB4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D00C-E477-F141-D475-4DCB6984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1488-A1A5-7B27-5777-0BB88605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8406-2C75-B467-3727-BF34A74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2FF2-563F-4581-8728-F3517FAE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C1677-6F67-2773-DF08-FB84F60BA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5EA6-CAEF-C3EA-63C3-D7015C31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9322-0226-4D19-3A9D-D47215A0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DFFD2-1C20-9643-AC75-C32074D1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18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DADD8-02AF-B5C5-E4F3-418BF814A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CBB59-91C2-FA67-329E-F35CBF30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DDE9-465F-18FB-E3D9-3E979624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5CA0-8BAE-772D-6FEB-49223F39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1649B-7D38-AEE6-C5F3-0439FDB1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57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6912-EBA2-C851-6FDA-2C33B64B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3F36-90FB-8723-3F37-24CB18CAE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B513-7774-CD37-2A86-11D9A349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AE28-A671-C351-2859-47FDE488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45B20-C844-796B-B831-373EDF04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57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19B3-41B6-76ED-AF61-0E04569E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C6B3B-C060-F60E-96AF-B3952418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5C2E-799E-B018-B250-5C44B52D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708D-3E26-3954-646B-70FFD3D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C45E-B221-A8BA-C636-2FF8E0AA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D48D-7B8F-E2B1-D43A-4D639580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01DF-1078-3738-AD8A-6963B64FE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2DEA8-A9EB-862F-D338-759A5093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32C61-CACF-3E02-F415-F402A051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8CFCA-6913-C113-42B7-C0E3919E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48D2E-92B8-CA0E-3E7C-8B493B39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7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3AA0-1145-DCD2-F60D-E6DDEDCA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C470-5EF2-518F-FFA2-CA76D83DF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6AA0-DEBE-C4D2-98F7-89A93654F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34755-72F7-57DA-665E-93368169C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2BE9E3-71E6-4873-5622-0AC7B3961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CDA4C-3612-EC04-8236-068B1C26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CBF2D-0803-0687-B671-5A504519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7D7A2-9B73-0E39-0280-9DBFBE1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19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E4DD-A150-2223-8C66-D1F2436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80A04-4169-97D8-54C7-EA00B0D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72324-BBF7-FFF2-F1C4-004B98C9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2BAFF-1A9F-B355-D655-1A0208D6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8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EB1CB-89DD-B109-6906-9CCEFF5E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E5465-36BF-D4D6-D087-65B92F91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9F7F-0839-0837-3CA9-C2F2B906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82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704-670A-9B1A-B5C0-98A40DF9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CAB8-8CC9-FF90-B511-18FBB830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3DF64-0347-A5E8-CD80-BC284D317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C362-DC60-87A8-A59F-493994CD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EA06-DE9D-8ED3-FFDD-6FA150E4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E734-ADA0-B54E-4688-54F812FE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05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12D1-230E-8F68-C948-F7E536BF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4909D-8C03-0CA6-D19C-2058E26D0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3A7AC-189E-5353-05F6-9D9EF5A10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1FE78-3CC3-36AE-1246-1E4E9A86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AD62-937D-6366-367C-44D9411A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0B13C-F524-52CA-8DBC-7EBD59FA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68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16BDD-327B-C4E5-4C89-45090B82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165E-73A4-EE9B-6CEC-AD54BC0DD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3C57-C6A8-744D-FFBA-22D93447B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2527B-36D3-4FE2-86E2-CB00E114C948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46AF-82B0-2080-9216-549F0CED8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5387-3E12-225F-93A1-6A542915C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7C906C-3D51-4783-BEE0-5D219C2EE9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05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 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00A64-D452-BB5E-FD8F-78B7D08B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FDFF-5BB5-3BA5-E8AF-EC37289F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Funcionamiento de la emisión de pronósticos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DA0EEF-0C4B-8D27-20DA-B6058500E331}"/>
              </a:ext>
            </a:extLst>
          </p:cNvPr>
          <p:cNvSpPr/>
          <p:nvPr/>
        </p:nvSpPr>
        <p:spPr>
          <a:xfrm>
            <a:off x="449705" y="1690687"/>
            <a:ext cx="11347554" cy="4802187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D50F95-1C09-A2C3-8E5A-B92BEE7B1750}"/>
              </a:ext>
            </a:extLst>
          </p:cNvPr>
          <p:cNvSpPr/>
          <p:nvPr/>
        </p:nvSpPr>
        <p:spPr>
          <a:xfrm>
            <a:off x="3027820" y="3971000"/>
            <a:ext cx="560018" cy="1562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D98AD-EB86-EB1B-8AC3-01BC6C4B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9" y="2913715"/>
            <a:ext cx="2244425" cy="2549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07447-FEA0-8079-0460-99FD9DF0C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64" y="2913715"/>
            <a:ext cx="1721011" cy="227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FF79BC-208B-760E-7016-0DBC1872E333}"/>
              </a:ext>
            </a:extLst>
          </p:cNvPr>
          <p:cNvSpPr/>
          <p:nvPr/>
        </p:nvSpPr>
        <p:spPr>
          <a:xfrm>
            <a:off x="5603271" y="3971000"/>
            <a:ext cx="560018" cy="1562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D824FB4-C149-7672-7CC9-08820727ED01}"/>
              </a:ext>
            </a:extLst>
          </p:cNvPr>
          <p:cNvSpPr/>
          <p:nvPr/>
        </p:nvSpPr>
        <p:spPr>
          <a:xfrm>
            <a:off x="4871804" y="2478114"/>
            <a:ext cx="164892" cy="352730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C83FB-BAA4-C4E6-2AF8-B9171D382512}"/>
              </a:ext>
            </a:extLst>
          </p:cNvPr>
          <p:cNvSpPr txBox="1"/>
          <p:nvPr/>
        </p:nvSpPr>
        <p:spPr>
          <a:xfrm>
            <a:off x="4508989" y="1718118"/>
            <a:ext cx="1184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chemeClr val="accent2"/>
                </a:solidFill>
              </a:rPr>
              <a:t>BD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26989-88A1-934F-E2BF-BFA6AA140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988" y="3048880"/>
            <a:ext cx="1746643" cy="184424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5782D67-6E2F-05C2-0961-CBA7CD13088A}"/>
              </a:ext>
            </a:extLst>
          </p:cNvPr>
          <p:cNvSpPr/>
          <p:nvPr/>
        </p:nvSpPr>
        <p:spPr>
          <a:xfrm>
            <a:off x="8335408" y="3971818"/>
            <a:ext cx="560018" cy="1562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DBA523-3F6C-A6CC-9AA1-974D5EC46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026" y="3048880"/>
            <a:ext cx="2354081" cy="1844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E66212-33E3-C2CC-8F42-F9B7116CDD41}"/>
              </a:ext>
            </a:extLst>
          </p:cNvPr>
          <p:cNvSpPr txBox="1"/>
          <p:nvPr/>
        </p:nvSpPr>
        <p:spPr>
          <a:xfrm>
            <a:off x="865660" y="5463383"/>
            <a:ext cx="2037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Datos de entrada en JSON (observaciones, estaciones y unidades)</a:t>
            </a:r>
            <a:endParaRPr lang="es-ES" sz="140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E7C33B-3BE3-64BD-4B56-3BFB708A7A11}"/>
              </a:ext>
            </a:extLst>
          </p:cNvPr>
          <p:cNvSpPr txBox="1"/>
          <p:nvPr/>
        </p:nvSpPr>
        <p:spPr>
          <a:xfrm>
            <a:off x="3490272" y="5463383"/>
            <a:ext cx="2037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Modelos de Django</a:t>
            </a:r>
            <a:endParaRPr lang="es-ES" sz="140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26DAB-8336-76E5-8994-0BEB366181BF}"/>
              </a:ext>
            </a:extLst>
          </p:cNvPr>
          <p:cNvSpPr txBox="1"/>
          <p:nvPr/>
        </p:nvSpPr>
        <p:spPr>
          <a:xfrm>
            <a:off x="6167234" y="5355661"/>
            <a:ext cx="2037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Lógica functional que implementa en Python las reglas de pronósticos</a:t>
            </a:r>
            <a:endParaRPr lang="es-ES" sz="140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E0AAF-6880-A702-8B88-5803DC613186}"/>
              </a:ext>
            </a:extLst>
          </p:cNvPr>
          <p:cNvSpPr txBox="1"/>
          <p:nvPr/>
        </p:nvSpPr>
        <p:spPr>
          <a:xfrm>
            <a:off x="9207801" y="5355661"/>
            <a:ext cx="203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Salida de los pronósticos en JSON</a:t>
            </a:r>
            <a:endParaRPr lang="es-ES" sz="1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realizadas al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servidor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Automatizadas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lado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Unitarias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integración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Pruebas concernientes al sistema como un 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sistema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 compatibilidad</a:t>
            </a:r>
          </a:p>
        </p:txBody>
      </p:sp>
    </p:spTree>
    <p:extLst>
      <p:ext uri="{BB962C8B-B14F-4D97-AF65-F5344CB8AC3E}">
        <p14:creationId xmlns:p14="http://schemas.microsoft.com/office/powerpoint/2010/main" val="55711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esta investigación se definió que, como requisitos de la aplicación web a desarrollar, esta debía ser capaz de manejar datos sobre observaciones meteorológicas, unidades de cultivo y estaciones meteorológicas relevantes al estudio de la incidencia de </a:t>
            </a:r>
            <a:r>
              <a:rPr lang="es-ES" sz="28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Phyllachora maydis </a:t>
            </a:r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 los cultivos monitoreados, y sobre la base de las observaciones emitir pronósticos sobre el riesgo de aparición de la misma, de acuerdo con las especificaciones técnicas dadas por el experto.</a:t>
            </a:r>
          </a:p>
        </p:txBody>
      </p:sp>
    </p:spTree>
    <p:extLst>
      <p:ext uri="{BB962C8B-B14F-4D97-AF65-F5344CB8AC3E}">
        <p14:creationId xmlns:p14="http://schemas.microsoft.com/office/powerpoint/2010/main" val="346381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El estudio del estado actual del desarrollo web permitió seleccionar justificadamente una aplica-ción web de tipo SPA con la arquitectura cliente-servidor, hecha con HTML, CSS y JavaScript mediante las plataformas React, Next.js y Tailwind en el lado del cliente, y Django y Django REST como marcos de trabajo basados en Python y una base de datos PostgreSQL en el lado del servidor, así como una combinación de NextAuth y las facilidades de Django REST para autenticación y autorización, como una solución adecuada para el problema.</a:t>
            </a:r>
          </a:p>
        </p:txBody>
      </p:sp>
    </p:spTree>
    <p:extLst>
      <p:ext uri="{BB962C8B-B14F-4D97-AF65-F5344CB8AC3E}">
        <p14:creationId xmlns:p14="http://schemas.microsoft.com/office/powerpoint/2010/main" val="225474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AE7D-D6DE-EBE6-A70A-10BDF4B49318}"/>
              </a:ext>
            </a:extLst>
          </p:cNvPr>
          <p:cNvSpPr txBox="1"/>
          <p:nvPr/>
        </p:nvSpPr>
        <p:spPr>
          <a:xfrm>
            <a:off x="869430" y="1918741"/>
            <a:ext cx="10313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Se implementó la aplicación web mediante el uso de las herramientas determinadas en la investigación.</a:t>
            </a:r>
          </a:p>
          <a:p>
            <a:pPr algn="just"/>
            <a:endParaRPr lang="es-ES" sz="2800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Finalmente, se realizaron pruebas unitarias y de integración a los lados de la aplicación web por separado, y de sistema a toda ella, lo cual permitió depurarla oportunamente, mejorar su desempeño y concluir que logra manejar los datos de estudio de la enfermedad fúngica mancha de asfalto y pronosticar automáticamente sobre su aparición en las unidades de cultivo bajo vigilancia.</a:t>
            </a:r>
          </a:p>
        </p:txBody>
      </p:sp>
    </p:spTree>
    <p:extLst>
      <p:ext uri="{BB962C8B-B14F-4D97-AF65-F5344CB8AC3E}">
        <p14:creationId xmlns:p14="http://schemas.microsoft.com/office/powerpoint/2010/main" val="108681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93A1C-A091-BD05-AD36-EA74B9BE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870F-2036-14C3-DF91-8A49A458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72C4C-A93B-979C-1696-8B88FCB71BE2}"/>
              </a:ext>
            </a:extLst>
          </p:cNvPr>
          <p:cNvSpPr txBox="1"/>
          <p:nvPr/>
        </p:nvSpPr>
        <p:spPr>
          <a:xfrm>
            <a:off x="869430" y="1918741"/>
            <a:ext cx="10313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Desplegar la aplicación web dentro de la red local universitaria y ponerla a disposición de los expertos de la Facultad de Ciencias Agropecuarias.</a:t>
            </a: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Realizar pruebas de aceptación monitoreando la calidad de la experiencia de los usuarios expertos.</a:t>
            </a:r>
          </a:p>
          <a:p>
            <a:pPr algn="just"/>
            <a:r>
              <a:rPr lang="es-ES" sz="28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•	Proveer mantenimiento futuro y continuar el desarrollo de la aplicación web sobre la base de los señalamientos y sugerencias de los usuarios expertos.</a:t>
            </a:r>
          </a:p>
        </p:txBody>
      </p:sp>
    </p:spTree>
    <p:extLst>
      <p:ext uri="{BB962C8B-B14F-4D97-AF65-F5344CB8AC3E}">
        <p14:creationId xmlns:p14="http://schemas.microsoft.com/office/powerpoint/2010/main" val="239140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BA2-0E58-98AD-B6BA-E15862AE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6240"/>
            <a:ext cx="9144000" cy="1909763"/>
          </a:xfrm>
        </p:spPr>
        <p:txBody>
          <a:bodyPr>
            <a:noAutofit/>
          </a:bodyPr>
          <a:lstStyle/>
          <a:p>
            <a:r>
              <a:rPr lang="es-ES" sz="4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Aplicación web para el pronóstico y manejo de datos relacionados con la incidencia de Phyllachora maydis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A8B-3CD1-5986-61CE-F53A05F48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717"/>
            <a:ext cx="9144000" cy="2608218"/>
          </a:xfrm>
        </p:spPr>
        <p:txBody>
          <a:bodyPr>
            <a:normAutofit lnSpcReduction="10000"/>
          </a:bodyPr>
          <a:lstStyle/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Universidad Central “Marta Abreu” de Las Villas</a:t>
            </a: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Departamento de Ciencia de la Computación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  <a:p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Trabajo de diploma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2BEFBD-C0AC-EA1E-6440-2A88A99B2011}"/>
              </a:ext>
            </a:extLst>
          </p:cNvPr>
          <p:cNvSpPr txBox="1">
            <a:spLocks/>
          </p:cNvSpPr>
          <p:nvPr/>
        </p:nvSpPr>
        <p:spPr>
          <a:xfrm>
            <a:off x="1524000" y="4989921"/>
            <a:ext cx="9144000" cy="122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Autor: Alain Daniel Rodríguez Domínguez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Tutores: M. Cs. Alejandro Cespón</a:t>
            </a:r>
          </a:p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	Dr.C. Orlando Miguel Saucedo Castillo</a:t>
            </a:r>
          </a:p>
          <a:p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E0FE07-70AA-F7A3-6EF3-5E5A431076DD}"/>
              </a:ext>
            </a:extLst>
          </p:cNvPr>
          <p:cNvSpPr txBox="1">
            <a:spLocks/>
          </p:cNvSpPr>
          <p:nvPr/>
        </p:nvSpPr>
        <p:spPr>
          <a:xfrm>
            <a:off x="5105400" y="6224156"/>
            <a:ext cx="1981200" cy="43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000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2024.</a:t>
            </a: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94171-0E05-1F61-4C72-2D0F2B86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07345" cy="73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FE4DC-06E5-3558-32BB-030AA2EF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50" y="1182944"/>
            <a:ext cx="893300" cy="11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0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Antecedentes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63F60-F96E-6383-9ED0-134EC500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77" y="3392160"/>
            <a:ext cx="2296333" cy="1532552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 txBox="1">
            <a:spLocks/>
          </p:cNvSpPr>
          <p:nvPr/>
        </p:nvSpPr>
        <p:spPr>
          <a:xfrm>
            <a:off x="529652" y="3356749"/>
            <a:ext cx="669310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Enfermedad fúngica mancha de asfalto causada por </a:t>
            </a:r>
            <a:r>
              <a:rPr lang="es-ES" i="1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Phyllachora maydis</a:t>
            </a: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34184-7C6C-CD31-E751-0ACFDF3E1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77" y="5077310"/>
            <a:ext cx="2296333" cy="15325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75D9F8-8646-DBA3-EF21-932D2AF7D543}"/>
              </a:ext>
            </a:extLst>
          </p:cNvPr>
          <p:cNvSpPr txBox="1">
            <a:spLocks/>
          </p:cNvSpPr>
          <p:nvPr/>
        </p:nvSpPr>
        <p:spPr>
          <a:xfrm>
            <a:off x="529652" y="4889500"/>
            <a:ext cx="669310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Sistema para los investigadores de la Facultad de Ciencias Agropecuarias.</a:t>
            </a:r>
          </a:p>
          <a:p>
            <a:pPr>
              <a:lnSpc>
                <a:spcPct val="150000"/>
              </a:lnSpc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16980-1121-2822-ACB4-93E5B58CF8D2}"/>
              </a:ext>
            </a:extLst>
          </p:cNvPr>
          <p:cNvSpPr txBox="1">
            <a:spLocks/>
          </p:cNvSpPr>
          <p:nvPr/>
        </p:nvSpPr>
        <p:spPr>
          <a:xfrm>
            <a:off x="529652" y="2191898"/>
            <a:ext cx="669310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El maíz y su importancia.</a:t>
            </a:r>
          </a:p>
        </p:txBody>
      </p:sp>
      <p:pic>
        <p:nvPicPr>
          <p:cNvPr id="12" name="Picture 11" descr="A close up of corn&#10;&#10;Description automatically generated">
            <a:extLst>
              <a:ext uri="{FF2B5EF4-FFF2-40B4-BE49-F238E27FC236}">
                <a16:creationId xmlns:a16="http://schemas.microsoft.com/office/drawing/2014/main" id="{9791BF13-6C44-1DF1-CCC1-0C306E8F3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56" y="1667242"/>
            <a:ext cx="2313854" cy="15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Problema de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¿Cómo desarrollar un sistema informático que auxilie a los investigadores asociados a la Facultad de Ciencias Agropecuarias de la Universidad en el manejo de datos relevantes para el estudio de la incidencia de la mancha de asfalto en los cultivos de maíz y el pronóstico de la misma?</a:t>
            </a:r>
          </a:p>
        </p:txBody>
      </p:sp>
    </p:spTree>
    <p:extLst>
      <p:ext uri="{BB962C8B-B14F-4D97-AF65-F5344CB8AC3E}">
        <p14:creationId xmlns:p14="http://schemas.microsoft.com/office/powerpoint/2010/main" val="134133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Desarrollar una aplicación web que permita a los investigadores asociados a la Facultad de Ciencias Agropecuarias el manejo de datos de observaciones relacionadas con la incidencia de la enfermedad fúngica mancha de asfalto en el cultivo de maíz en las unidades estudiadas, y emita pronósticos automáticos de riesgo de afectación por dicha enfermedad.</a:t>
            </a:r>
          </a:p>
        </p:txBody>
      </p:sp>
    </p:spTree>
    <p:extLst>
      <p:ext uri="{BB962C8B-B14F-4D97-AF65-F5344CB8AC3E}">
        <p14:creationId xmlns:p14="http://schemas.microsoft.com/office/powerpoint/2010/main" val="231424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1.	Definir los requisitos que debe cumplir el sistema.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	Justificar la selección de prácticas y tecnologías actuales para el desarrollo de aplicaciones web.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3.	Implementar la aplicación web que cumpla con los requisitos determinados.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4.	Realizar pruebas de software a la aplicación desarrollada.</a:t>
            </a:r>
          </a:p>
          <a:p>
            <a:pPr marL="0" indent="0">
              <a:lnSpc>
                <a:spcPct val="150000"/>
              </a:lnSpc>
              <a:buNone/>
            </a:pPr>
            <a:endParaRPr lang="es-ES">
              <a:latin typeface="Arial" panose="020B0604020202020204" pitchFamily="34" charset="0"/>
              <a:ea typeface="Charis SIL" panose="0200050006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Requisitos funcionales del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D63E-33DC-24FB-4233-E5B91728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425722" cy="195494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Manejar datos relevantes a los cultivos.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Observaciones diarias.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Estaciones meteorológicas.</a:t>
            </a:r>
          </a:p>
          <a:p>
            <a:pPr lvl="1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Unidades de cultivo.</a:t>
            </a:r>
          </a:p>
        </p:txBody>
      </p:sp>
      <p:pic>
        <p:nvPicPr>
          <p:cNvPr id="5" name="Picture 4" descr="A tower in a field&#10;&#10;Description automatically generated">
            <a:extLst>
              <a:ext uri="{FF2B5EF4-FFF2-40B4-BE49-F238E27FC236}">
                <a16:creationId xmlns:a16="http://schemas.microsoft.com/office/drawing/2014/main" id="{611628E8-07DD-E9A5-9904-50093B04F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21" y="1690688"/>
            <a:ext cx="2089879" cy="20898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4E44F1-248E-0C4F-DC81-AFBF96296811}"/>
              </a:ext>
            </a:extLst>
          </p:cNvPr>
          <p:cNvSpPr txBox="1">
            <a:spLocks/>
          </p:cNvSpPr>
          <p:nvPr/>
        </p:nvSpPr>
        <p:spPr>
          <a:xfrm>
            <a:off x="838199" y="4586991"/>
            <a:ext cx="7796135" cy="1439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400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2. Emitir pronósticos automáticos.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B418E-F8BC-8E71-4951-F240F87A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21" y="4110325"/>
            <a:ext cx="2089879" cy="19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5EFD5-E96C-F408-55DC-2D4827F4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AEB7-E501-C0B1-B632-0366904A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Emisión de pronósticos</a:t>
            </a:r>
          </a:p>
        </p:txBody>
      </p:sp>
      <p:pic>
        <p:nvPicPr>
          <p:cNvPr id="12" name="Picture 11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1E6DF345-1ADD-6D1A-9915-27D4EA0A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6" y="1395127"/>
            <a:ext cx="7747274" cy="5097748"/>
          </a:xfrm>
          <a:prstGeom prst="rect">
            <a:avLst/>
          </a:prstGeom>
        </p:spPr>
      </p:pic>
      <p:pic>
        <p:nvPicPr>
          <p:cNvPr id="14" name="Picture 13" descr="A diagram of a plant growing in a square&#10;&#10;Description automatically generated">
            <a:extLst>
              <a:ext uri="{FF2B5EF4-FFF2-40B4-BE49-F238E27FC236}">
                <a16:creationId xmlns:a16="http://schemas.microsoft.com/office/drawing/2014/main" id="{68371918-CA1B-6811-7949-9D0705C2D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744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Herramientas de desarrollo web usadas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35AB42-73A9-D534-1619-E1E0A7197340}"/>
              </a:ext>
            </a:extLst>
          </p:cNvPr>
          <p:cNvSpPr/>
          <p:nvPr/>
        </p:nvSpPr>
        <p:spPr>
          <a:xfrm>
            <a:off x="449705" y="1690687"/>
            <a:ext cx="11347554" cy="4802187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A logo of a website&#10;&#10;Description automatically generated">
            <a:extLst>
              <a:ext uri="{FF2B5EF4-FFF2-40B4-BE49-F238E27FC236}">
                <a16:creationId xmlns:a16="http://schemas.microsoft.com/office/drawing/2014/main" id="{8A13DF9D-4EEF-A97D-1DE8-6322093DF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52" y="5380726"/>
            <a:ext cx="764498" cy="764498"/>
          </a:xfrm>
          <a:prstGeom prst="rect">
            <a:avLst/>
          </a:prstGeom>
        </p:spPr>
      </p:pic>
      <p:pic>
        <p:nvPicPr>
          <p:cNvPr id="10" name="Picture 9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6DF42B72-FEFD-7C03-4F33-A8DEFF302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9" y="5465414"/>
            <a:ext cx="651761" cy="651761"/>
          </a:xfrm>
          <a:prstGeom prst="rect">
            <a:avLst/>
          </a:prstGeom>
        </p:spPr>
      </p:pic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148D3CCF-C23C-0527-393D-443209551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27" y="5455481"/>
            <a:ext cx="651762" cy="651762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0D0B4EE4-8802-3607-23BB-D09E9D40E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08" y="4188446"/>
            <a:ext cx="829287" cy="764499"/>
          </a:xfrm>
          <a:prstGeom prst="rect">
            <a:avLst/>
          </a:prstGeom>
        </p:spPr>
      </p:pic>
      <p:pic>
        <p:nvPicPr>
          <p:cNvPr id="17" name="Picture 16" descr="A blue waves on a black background&#10;&#10;Description automatically generated">
            <a:extLst>
              <a:ext uri="{FF2B5EF4-FFF2-40B4-BE49-F238E27FC236}">
                <a16:creationId xmlns:a16="http://schemas.microsoft.com/office/drawing/2014/main" id="{E98A1650-C97D-881C-DDCC-9CB1ABD63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17" y="4325561"/>
            <a:ext cx="793210" cy="484912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D7EA26C1-08AC-1699-D402-71DA69FC9A7C}"/>
              </a:ext>
            </a:extLst>
          </p:cNvPr>
          <p:cNvSpPr/>
          <p:nvPr/>
        </p:nvSpPr>
        <p:spPr>
          <a:xfrm>
            <a:off x="1882127" y="3757557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48924D-6CFD-D350-93BE-6A05501AF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4" y="3171808"/>
            <a:ext cx="1866166" cy="379065"/>
          </a:xfrm>
          <a:prstGeom prst="rect">
            <a:avLst/>
          </a:prstGeom>
        </p:spPr>
      </p:pic>
      <p:sp>
        <p:nvSpPr>
          <p:cNvPr id="25" name="Block Arc 24">
            <a:extLst>
              <a:ext uri="{FF2B5EF4-FFF2-40B4-BE49-F238E27FC236}">
                <a16:creationId xmlns:a16="http://schemas.microsoft.com/office/drawing/2014/main" id="{BDCA6623-6D73-F96B-2745-15C0567F2320}"/>
              </a:ext>
            </a:extLst>
          </p:cNvPr>
          <p:cNvSpPr/>
          <p:nvPr/>
        </p:nvSpPr>
        <p:spPr>
          <a:xfrm>
            <a:off x="942974" y="5075130"/>
            <a:ext cx="2543331" cy="305596"/>
          </a:xfrm>
          <a:prstGeom prst="blockArc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A846F321-4CA8-D3A4-DEC4-32AF72691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8" y="3474390"/>
            <a:ext cx="829287" cy="829287"/>
          </a:xfrm>
          <a:prstGeom prst="rect">
            <a:avLst/>
          </a:prstGeom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BF9B6327-B8D5-84D2-F012-5CCAF1914A5D}"/>
              </a:ext>
            </a:extLst>
          </p:cNvPr>
          <p:cNvSpPr/>
          <p:nvPr/>
        </p:nvSpPr>
        <p:spPr>
          <a:xfrm>
            <a:off x="4058524" y="4500689"/>
            <a:ext cx="1864674" cy="18693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Picture 29" descr="A black and grey text&#10;&#10;Description automatically generated">
            <a:extLst>
              <a:ext uri="{FF2B5EF4-FFF2-40B4-BE49-F238E27FC236}">
                <a16:creationId xmlns:a16="http://schemas.microsoft.com/office/drawing/2014/main" id="{5DAB4757-3FF2-FDF5-3DBE-8BA495A218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04" y="5559148"/>
            <a:ext cx="2723436" cy="806944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4236217B-5D2C-2AFA-B5B3-BA3950DB3183}"/>
              </a:ext>
            </a:extLst>
          </p:cNvPr>
          <p:cNvSpPr/>
          <p:nvPr/>
        </p:nvSpPr>
        <p:spPr>
          <a:xfrm>
            <a:off x="7546342" y="5106419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ACD5D5-1694-5179-AE83-AE0B075BBD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72" y="4303677"/>
            <a:ext cx="1665513" cy="576524"/>
          </a:xfrm>
          <a:prstGeom prst="rect">
            <a:avLst/>
          </a:prstGeom>
        </p:spPr>
      </p:pic>
      <p:pic>
        <p:nvPicPr>
          <p:cNvPr id="35" name="Picture 34" descr="A red line drawing of a word&#10;&#10;Description automatically generated with medium confidence">
            <a:extLst>
              <a:ext uri="{FF2B5EF4-FFF2-40B4-BE49-F238E27FC236}">
                <a16:creationId xmlns:a16="http://schemas.microsoft.com/office/drawing/2014/main" id="{7A985CB7-FAB9-15A3-137A-4D9D08A7AE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2" y="2851284"/>
            <a:ext cx="1880775" cy="829287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14F994B1-B73E-9E0C-72E1-62043BF10C7F}"/>
              </a:ext>
            </a:extLst>
          </p:cNvPr>
          <p:cNvSpPr/>
          <p:nvPr/>
        </p:nvSpPr>
        <p:spPr>
          <a:xfrm>
            <a:off x="7546342" y="3816494"/>
            <a:ext cx="651761" cy="2430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Picture 38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7CE675F1-15C9-1A7A-E336-15FB1A9A4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790" y="4192018"/>
            <a:ext cx="886493" cy="914401"/>
          </a:xfrm>
          <a:prstGeom prst="rect">
            <a:avLst/>
          </a:prstGeom>
        </p:spPr>
      </p:pic>
      <p:pic>
        <p:nvPicPr>
          <p:cNvPr id="41" name="Picture 40" descr="A colorful shield with a key logo&#10;&#10;Description automatically generated">
            <a:extLst>
              <a:ext uri="{FF2B5EF4-FFF2-40B4-BE49-F238E27FC236}">
                <a16:creationId xmlns:a16="http://schemas.microsoft.com/office/drawing/2014/main" id="{CBF63F7E-DE2F-F9BE-4396-8740BC391B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90" y="2616886"/>
            <a:ext cx="445721" cy="492066"/>
          </a:xfrm>
          <a:prstGeom prst="rect">
            <a:avLst/>
          </a:prstGeom>
        </p:spPr>
      </p:pic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8FF5C357-4AFE-B7B5-8771-7DB3BDA518A7}"/>
              </a:ext>
            </a:extLst>
          </p:cNvPr>
          <p:cNvSpPr/>
          <p:nvPr/>
        </p:nvSpPr>
        <p:spPr>
          <a:xfrm>
            <a:off x="8967790" y="4500689"/>
            <a:ext cx="1016202" cy="1825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0667F6F3-0C04-C044-33EE-4D06106B53BD}"/>
              </a:ext>
            </a:extLst>
          </p:cNvPr>
          <p:cNvSpPr/>
          <p:nvPr/>
        </p:nvSpPr>
        <p:spPr>
          <a:xfrm rot="5400000">
            <a:off x="2706807" y="331970"/>
            <a:ext cx="475641" cy="4094192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FA72484-CD00-0114-2EA7-90CC0EF7165F}"/>
              </a:ext>
            </a:extLst>
          </p:cNvPr>
          <p:cNvSpPr/>
          <p:nvPr/>
        </p:nvSpPr>
        <p:spPr>
          <a:xfrm rot="5400000">
            <a:off x="7965166" y="-651997"/>
            <a:ext cx="465874" cy="6077528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7F58C4-9964-C69D-AD38-64F96A1F357C}"/>
              </a:ext>
            </a:extLst>
          </p:cNvPr>
          <p:cNvSpPr txBox="1"/>
          <p:nvPr/>
        </p:nvSpPr>
        <p:spPr>
          <a:xfrm>
            <a:off x="2300050" y="1722540"/>
            <a:ext cx="128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Cliente</a:t>
            </a:r>
            <a:endParaRPr lang="es-ES" sz="2400" b="1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C3BFF5-EFF0-30B4-DFD6-CF60F524D6D7}"/>
              </a:ext>
            </a:extLst>
          </p:cNvPr>
          <p:cNvSpPr txBox="1"/>
          <p:nvPr/>
        </p:nvSpPr>
        <p:spPr>
          <a:xfrm>
            <a:off x="7398130" y="1696779"/>
            <a:ext cx="156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Servidor</a:t>
            </a:r>
            <a:endParaRPr lang="es-ES" sz="24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1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DE0A-194A-0CDA-2648-7B642E8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>
                <a:latin typeface="Arial" panose="020B0604020202020204" pitchFamily="34" charset="0"/>
                <a:ea typeface="Charis SIL" panose="02000500060000020004" pitchFamily="2" charset="0"/>
                <a:cs typeface="Arial" panose="020B0604020202020204" pitchFamily="34" charset="0"/>
              </a:rPr>
              <a:t>Esquema entidad-interrelación de la base de datos (modelo conceptual)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6F904-E32F-66A3-EA01-677E1DC4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88" y="1690688"/>
            <a:ext cx="11092623" cy="4741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019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759</Words>
  <Application>Microsoft Office PowerPoint</Application>
  <PresentationFormat>Widescreen</PresentationFormat>
  <Paragraphs>76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Aplicación web para el pronóstico y manejo de datos relacionados con la incidencia de Phyllachora maydis</vt:lpstr>
      <vt:lpstr>Antecedentes</vt:lpstr>
      <vt:lpstr>Problema de investigación</vt:lpstr>
      <vt:lpstr>Objetivo general</vt:lpstr>
      <vt:lpstr>Objetivos específicos</vt:lpstr>
      <vt:lpstr>Requisitos funcionales del sistema</vt:lpstr>
      <vt:lpstr>Emisión de pronósticos</vt:lpstr>
      <vt:lpstr>Herramientas de desarrollo web usadas</vt:lpstr>
      <vt:lpstr>Esquema entidad-interrelación de la base de datos (modelo conceptual)</vt:lpstr>
      <vt:lpstr>Funcionamiento de la emisión de pronósticos</vt:lpstr>
      <vt:lpstr>Pruebas realizadas al software</vt:lpstr>
      <vt:lpstr>Conclusiones</vt:lpstr>
      <vt:lpstr>Conclusiones</vt:lpstr>
      <vt:lpstr>Conclusiones</vt:lpstr>
      <vt:lpstr>Recomendaciones</vt:lpstr>
      <vt:lpstr>Aplicación web para el pronóstico y manejo de datos relacionados con la incidencia de Phyllachora maydis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Alain Daniel Rodríguez</dc:creator>
  <cp:lastModifiedBy>Alain Daniel Rodríguez</cp:lastModifiedBy>
  <cp:revision>20</cp:revision>
  <dcterms:created xsi:type="dcterms:W3CDTF">2024-11-18T20:46:39Z</dcterms:created>
  <dcterms:modified xsi:type="dcterms:W3CDTF">2024-11-21T21:42:09Z</dcterms:modified>
</cp:coreProperties>
</file>